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9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269" y="2577465"/>
            <a:ext cx="4985861" cy="307467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4" y="595670"/>
            <a:ext cx="7742873" cy="326076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0564" y="4156591"/>
            <a:ext cx="7742873" cy="1000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41"/>
              </a:lnSpc>
              <a:buNone/>
            </a:pPr>
            <a:r>
              <a:rPr lang="en-US" sz="315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Mortgage Origination with AI-Powered Verification</a:t>
            </a:r>
            <a:endParaRPr lang="en-US" sz="3152" dirty="0"/>
          </a:p>
        </p:txBody>
      </p:sp>
      <p:sp>
        <p:nvSpPr>
          <p:cNvPr id="8" name="Text 3"/>
          <p:cNvSpPr/>
          <p:nvPr/>
        </p:nvSpPr>
        <p:spPr>
          <a:xfrm>
            <a:off x="700564" y="5457587"/>
            <a:ext cx="7742873" cy="160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2"/>
              </a:lnSpc>
              <a:buNone/>
            </a:pPr>
            <a:r>
              <a:rPr lang="en-US" sz="1576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Mortgage origination is a complex process involving numerous steps, including income and asset verification. Traditional methods for this process are often manual, time-consuming, and prone to errors. This presentation outlines the potential of AI-powered verification to revolutionize mortgage origination, making it faster, more accurate, and more efficient.</a:t>
            </a:r>
            <a:endParaRPr lang="en-US" sz="1576" dirty="0"/>
          </a:p>
        </p:txBody>
      </p:sp>
      <p:sp>
        <p:nvSpPr>
          <p:cNvPr id="9" name="Shape 4"/>
          <p:cNvSpPr/>
          <p:nvPr/>
        </p:nvSpPr>
        <p:spPr>
          <a:xfrm>
            <a:off x="700564" y="7298531"/>
            <a:ext cx="320278" cy="320278"/>
          </a:xfrm>
          <a:prstGeom prst="roundRect">
            <a:avLst>
              <a:gd name="adj" fmla="val 2854734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/>
          <p:cNvSpPr/>
          <p:nvPr/>
        </p:nvSpPr>
        <p:spPr>
          <a:xfrm>
            <a:off x="700564" y="7358539"/>
            <a:ext cx="3050341" cy="516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8"/>
              </a:lnSpc>
              <a:buNone/>
            </a:pPr>
            <a:r>
              <a:rPr lang="en-US" sz="197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Joyson Prince Alvares</a:t>
            </a:r>
            <a:endParaRPr lang="en-US" sz="19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1705570"/>
            <a:ext cx="5054322" cy="4818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944047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AI for Faster, Accurate, and Efficient Mortgage Verification</a:t>
            </a:r>
            <a:endParaRPr lang="en-US" sz="3402" dirty="0"/>
          </a:p>
        </p:txBody>
      </p:sp>
      <p:sp>
        <p:nvSpPr>
          <p:cNvPr id="7" name="Shape 3"/>
          <p:cNvSpPr/>
          <p:nvPr/>
        </p:nvSpPr>
        <p:spPr>
          <a:xfrm>
            <a:off x="6091238" y="2477691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232088" y="2542461"/>
            <a:ext cx="1069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5"/>
          <p:cNvSpPr/>
          <p:nvPr/>
        </p:nvSpPr>
        <p:spPr>
          <a:xfrm>
            <a:off x="6652736" y="247769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Efficiency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6652736" y="2851190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automates document verification tasks, freeing up mortgage professionals for more complex work, ultimately improving team productivity.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6091238" y="3771424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213991" y="3836194"/>
            <a:ext cx="14323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41" dirty="0"/>
          </a:p>
        </p:txBody>
      </p:sp>
      <p:sp>
        <p:nvSpPr>
          <p:cNvPr id="13" name="Text 9"/>
          <p:cNvSpPr/>
          <p:nvPr/>
        </p:nvSpPr>
        <p:spPr>
          <a:xfrm>
            <a:off x="6652736" y="377142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Risk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6652736" y="4144923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minimizing human error through automated verification, AI reduces the risk of inaccuracies and potential financial losses.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91238" y="5065157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215539" y="5129927"/>
            <a:ext cx="14001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41" dirty="0"/>
          </a:p>
        </p:txBody>
      </p:sp>
      <p:sp>
        <p:nvSpPr>
          <p:cNvPr id="17" name="Text 13"/>
          <p:cNvSpPr/>
          <p:nvPr/>
        </p:nvSpPr>
        <p:spPr>
          <a:xfrm>
            <a:off x="6652736" y="5065157"/>
            <a:ext cx="320790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Customer Experience</a:t>
            </a:r>
            <a:endParaRPr lang="en-US" sz="1701" dirty="0"/>
          </a:p>
        </p:txBody>
      </p:sp>
      <p:sp>
        <p:nvSpPr>
          <p:cNvPr id="18" name="Text 14"/>
          <p:cNvSpPr/>
          <p:nvPr/>
        </p:nvSpPr>
        <p:spPr>
          <a:xfrm>
            <a:off x="6652736" y="5438656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verification processes lead to faster loan approvals, ultimately enhancing customer satisfaction and loyalty.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6091238" y="6358890"/>
            <a:ext cx="388739" cy="388739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6210419" y="6423660"/>
            <a:ext cx="15025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6652736" y="635889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Savings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6652736" y="6732389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verification optimizes resource allocation, reducing the need for extensive manual labour and saving costs.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610439"/>
            <a:ext cx="1141857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Current Process and Its Challenges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1267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Traditional Approach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verification involves gathering and reviewing documents, requiring significant time and effort. This can create delays in the loan processing timeline.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Human Error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verification is vulnerable to human error, which can lead to inaccuracies in data validation, potentially delaying loan approvals or resulting in financial consequences.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Need for Change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current process is cumbersome and inefficient. Implementing AI-powered verification is critical for streamlining the mortgage origination process and addressing these challenges.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8" y="2460546"/>
            <a:ext cx="5015865" cy="33083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4935" y="1119902"/>
            <a:ext cx="7826931" cy="117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30"/>
              </a:lnSpc>
              <a:buNone/>
            </a:pPr>
            <a:r>
              <a:rPr lang="en-US" sz="370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Transforming Mortgage Origination with AI</a:t>
            </a:r>
            <a:endParaRPr lang="en-US" sz="3704" dirty="0"/>
          </a:p>
        </p:txBody>
      </p:sp>
      <p:sp>
        <p:nvSpPr>
          <p:cNvPr id="7" name="Shape 3"/>
          <p:cNvSpPr/>
          <p:nvPr/>
        </p:nvSpPr>
        <p:spPr>
          <a:xfrm>
            <a:off x="6408301" y="2577941"/>
            <a:ext cx="37624" cy="4531757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638746" y="2982277"/>
            <a:ext cx="658535" cy="37624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6215479" y="2789515"/>
            <a:ext cx="423267" cy="423267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368951" y="2860000"/>
            <a:ext cx="116324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7462004" y="2766060"/>
            <a:ext cx="2357438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 Extraction</a:t>
            </a:r>
            <a:endParaRPr lang="en-US" sz="1852" dirty="0"/>
          </a:p>
        </p:txBody>
      </p:sp>
      <p:sp>
        <p:nvSpPr>
          <p:cNvPr id="12" name="Text 8"/>
          <p:cNvSpPr/>
          <p:nvPr/>
        </p:nvSpPr>
        <p:spPr>
          <a:xfrm>
            <a:off x="7462004" y="3173016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automatically extracts key data points from documents like bank statements and pay slips, reducing manual data entry and errors.</a:t>
            </a:r>
            <a:endParaRPr lang="en-US" sz="1482" dirty="0"/>
          </a:p>
        </p:txBody>
      </p:sp>
      <p:sp>
        <p:nvSpPr>
          <p:cNvPr id="13" name="Shape 9"/>
          <p:cNvSpPr/>
          <p:nvPr/>
        </p:nvSpPr>
        <p:spPr>
          <a:xfrm>
            <a:off x="6638746" y="4555569"/>
            <a:ext cx="658535" cy="37624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6215479" y="4362807"/>
            <a:ext cx="423267" cy="423267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349186" y="4433292"/>
            <a:ext cx="155853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22" dirty="0"/>
          </a:p>
        </p:txBody>
      </p:sp>
      <p:sp>
        <p:nvSpPr>
          <p:cNvPr id="16" name="Text 12"/>
          <p:cNvSpPr/>
          <p:nvPr/>
        </p:nvSpPr>
        <p:spPr>
          <a:xfrm>
            <a:off x="7462004" y="4339352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Validation</a:t>
            </a:r>
            <a:endParaRPr lang="en-US" sz="1852" dirty="0"/>
          </a:p>
        </p:txBody>
      </p:sp>
      <p:sp>
        <p:nvSpPr>
          <p:cNvPr id="17" name="Text 13"/>
          <p:cNvSpPr/>
          <p:nvPr/>
        </p:nvSpPr>
        <p:spPr>
          <a:xfrm>
            <a:off x="7462004" y="4746308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cross-references and validates extracted data against third-party sources in real-time, ensuring accuracy and minimizing discrepancies.</a:t>
            </a:r>
            <a:endParaRPr lang="en-US" sz="1482" dirty="0"/>
          </a:p>
        </p:txBody>
      </p:sp>
      <p:sp>
        <p:nvSpPr>
          <p:cNvPr id="18" name="Shape 14"/>
          <p:cNvSpPr/>
          <p:nvPr/>
        </p:nvSpPr>
        <p:spPr>
          <a:xfrm>
            <a:off x="6638746" y="6128861"/>
            <a:ext cx="658535" cy="37624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6215479" y="5936099"/>
            <a:ext cx="423267" cy="423267"/>
          </a:xfrm>
          <a:prstGeom prst="roundRect">
            <a:avLst>
              <a:gd name="adj" fmla="val 26674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6350853" y="6006584"/>
            <a:ext cx="15240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2"/>
              </a:lnSpc>
              <a:buNone/>
            </a:pPr>
            <a:r>
              <a:rPr lang="en-US" sz="22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22" dirty="0"/>
          </a:p>
        </p:txBody>
      </p:sp>
      <p:sp>
        <p:nvSpPr>
          <p:cNvPr id="21" name="Text 17"/>
          <p:cNvSpPr/>
          <p:nvPr/>
        </p:nvSpPr>
        <p:spPr>
          <a:xfrm>
            <a:off x="7462004" y="5912644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5"/>
              </a:lnSpc>
              <a:buNone/>
            </a:pPr>
            <a:r>
              <a:rPr lang="en-US" sz="185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Decision Support</a:t>
            </a:r>
            <a:endParaRPr lang="en-US" sz="1852" dirty="0"/>
          </a:p>
        </p:txBody>
      </p:sp>
      <p:sp>
        <p:nvSpPr>
          <p:cNvPr id="22" name="Text 18"/>
          <p:cNvSpPr/>
          <p:nvPr/>
        </p:nvSpPr>
        <p:spPr>
          <a:xfrm>
            <a:off x="7462004" y="6319599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48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provides data-driven insights to mortgage professionals, empowering them to make faster and more informed decisions regarding loan approvals.</a:t>
            </a:r>
            <a:endParaRPr lang="en-US" sz="148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078" y="2448758"/>
            <a:ext cx="4998125" cy="3332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6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Embrace the Future of Mortgage Origination</a:t>
            </a:r>
            <a:endParaRPr lang="en-US" sz="3845" dirty="0"/>
          </a:p>
        </p:txBody>
      </p:sp>
      <p:sp>
        <p:nvSpPr>
          <p:cNvPr id="7" name="Shape 3"/>
          <p:cNvSpPr/>
          <p:nvPr/>
        </p:nvSpPr>
        <p:spPr>
          <a:xfrm>
            <a:off x="683657" y="2519482"/>
            <a:ext cx="7776686" cy="1437918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78919" y="2714744"/>
            <a:ext cx="3155156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Competitiveness</a:t>
            </a:r>
            <a:endParaRPr lang="en-US" sz="1923" dirty="0"/>
          </a:p>
        </p:txBody>
      </p:sp>
      <p:sp>
        <p:nvSpPr>
          <p:cNvPr id="9" name="Text 5"/>
          <p:cNvSpPr/>
          <p:nvPr/>
        </p:nvSpPr>
        <p:spPr>
          <a:xfrm>
            <a:off x="878919" y="3137059"/>
            <a:ext cx="7386161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implementing AI-powered verification, mortgage lenders can provide a faster and more efficient experience, differentiating themselves from competitors.</a:t>
            </a:r>
            <a:endParaRPr lang="en-US" sz="1538" dirty="0"/>
          </a:p>
        </p:txBody>
      </p:sp>
      <p:sp>
        <p:nvSpPr>
          <p:cNvPr id="10" name="Shape 6"/>
          <p:cNvSpPr/>
          <p:nvPr/>
        </p:nvSpPr>
        <p:spPr>
          <a:xfrm>
            <a:off x="683657" y="4152662"/>
            <a:ext cx="7776686" cy="1437918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878919" y="4347924"/>
            <a:ext cx="3625215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Improved Customer Experience</a:t>
            </a:r>
            <a:endParaRPr lang="en-US" sz="1923" dirty="0"/>
          </a:p>
        </p:txBody>
      </p:sp>
      <p:sp>
        <p:nvSpPr>
          <p:cNvPr id="12" name="Text 8"/>
          <p:cNvSpPr/>
          <p:nvPr/>
        </p:nvSpPr>
        <p:spPr>
          <a:xfrm>
            <a:off x="878919" y="4770239"/>
            <a:ext cx="7386161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verification streamlines the loan approval process, resulting in faster processing times and higher customer satisfaction.</a:t>
            </a:r>
            <a:endParaRPr lang="en-US" sz="1538" dirty="0"/>
          </a:p>
        </p:txBody>
      </p:sp>
      <p:sp>
        <p:nvSpPr>
          <p:cNvPr id="13" name="Shape 9"/>
          <p:cNvSpPr/>
          <p:nvPr/>
        </p:nvSpPr>
        <p:spPr>
          <a:xfrm>
            <a:off x="683657" y="5785842"/>
            <a:ext cx="7776686" cy="1437918"/>
          </a:xfrm>
          <a:prstGeom prst="roundRect">
            <a:avLst>
              <a:gd name="adj" fmla="val 8151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878919" y="5981105"/>
            <a:ext cx="315087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3"/>
              </a:lnSpc>
              <a:buNone/>
            </a:pPr>
            <a:r>
              <a:rPr lang="en-US" sz="1923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Future-Proofing Operations</a:t>
            </a:r>
            <a:endParaRPr lang="en-US" sz="1923" dirty="0"/>
          </a:p>
        </p:txBody>
      </p:sp>
      <p:sp>
        <p:nvSpPr>
          <p:cNvPr id="15" name="Text 11"/>
          <p:cNvSpPr/>
          <p:nvPr/>
        </p:nvSpPr>
        <p:spPr>
          <a:xfrm>
            <a:off x="878919" y="6403419"/>
            <a:ext cx="7386161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53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Embracing AI technology positions mortgage lenders for future success, allowing them to adapt to changing market demands and maintain operational efficiency.</a:t>
            </a:r>
            <a:endParaRPr lang="en-US" sz="153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14884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29065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partnership and look forward to continued success together.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421</Words>
  <Application>Microsoft Office PowerPoint</Application>
  <PresentationFormat>Custom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Joyson Prince</cp:lastModifiedBy>
  <cp:revision>2</cp:revision>
  <dcterms:created xsi:type="dcterms:W3CDTF">2024-07-07T23:45:59Z</dcterms:created>
  <dcterms:modified xsi:type="dcterms:W3CDTF">2024-07-07T23:47:59Z</dcterms:modified>
</cp:coreProperties>
</file>